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99" r:id="rId10"/>
    <p:sldId id="302" r:id="rId11"/>
    <p:sldId id="265" r:id="rId12"/>
    <p:sldId id="333" r:id="rId13"/>
    <p:sldId id="276" r:id="rId14"/>
    <p:sldId id="303" r:id="rId15"/>
    <p:sldId id="293" r:id="rId16"/>
    <p:sldId id="284" r:id="rId17"/>
    <p:sldId id="269" r:id="rId18"/>
    <p:sldId id="304" r:id="rId19"/>
    <p:sldId id="305" r:id="rId20"/>
    <p:sldId id="307" r:id="rId21"/>
    <p:sldId id="306" r:id="rId22"/>
    <p:sldId id="308" r:id="rId23"/>
    <p:sldId id="270" r:id="rId24"/>
    <p:sldId id="309" r:id="rId25"/>
    <p:sldId id="310" r:id="rId26"/>
    <p:sldId id="311" r:id="rId27"/>
    <p:sldId id="312" r:id="rId28"/>
    <p:sldId id="314" r:id="rId29"/>
    <p:sldId id="313" r:id="rId30"/>
    <p:sldId id="315" r:id="rId31"/>
    <p:sldId id="316" r:id="rId32"/>
    <p:sldId id="317" r:id="rId33"/>
    <p:sldId id="294" r:id="rId34"/>
    <p:sldId id="296" r:id="rId35"/>
    <p:sldId id="318" r:id="rId36"/>
    <p:sldId id="319" r:id="rId37"/>
    <p:sldId id="321" r:id="rId38"/>
    <p:sldId id="322" r:id="rId39"/>
    <p:sldId id="323" r:id="rId40"/>
    <p:sldId id="324" r:id="rId41"/>
    <p:sldId id="288" r:id="rId42"/>
    <p:sldId id="289" r:id="rId43"/>
    <p:sldId id="320" r:id="rId44"/>
    <p:sldId id="274"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501"/>
    <p:restoredTop sz="85174"/>
  </p:normalViewPr>
  <p:slideViewPr>
    <p:cSldViewPr snapToGrid="0" snapToObjects="1">
      <p:cViewPr varScale="1">
        <p:scale>
          <a:sx n="61" d="100"/>
          <a:sy n="61" d="100"/>
        </p:scale>
        <p:origin x="1284" y="72"/>
      </p:cViewPr>
      <p:guideLst>
        <p:guide orient="horz" pos="2160"/>
        <p:guide pos="3840"/>
      </p:guideLst>
    </p:cSldViewPr>
  </p:slideViewPr>
  <p:notesTextViewPr>
    <p:cViewPr>
      <p:scale>
        <a:sx n="1" d="1"/>
        <a:sy n="1" d="1"/>
      </p:scale>
      <p:origin x="0" y="0"/>
    </p:cViewPr>
  </p:notesTextViewPr>
  <p:sorterViewPr>
    <p:cViewPr>
      <p:scale>
        <a:sx n="125" d="100"/>
        <a:sy n="125" d="100"/>
      </p:scale>
      <p:origin x="0" y="-202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87941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Naveed Ahmed Khatri</a:t>
            </a:r>
          </a:p>
          <a:p>
            <a:r>
              <a:rPr lang="en-US" dirty="0">
                <a:solidFill>
                  <a:schemeClr val="bg2"/>
                </a:solidFill>
                <a:latin typeface="Abadi" panose="020B0604020104020204" pitchFamily="34" charset="0"/>
                <a:ea typeface="SF Pro" pitchFamily="2" charset="0"/>
                <a:cs typeface="SF Pro" pitchFamily="2" charset="0"/>
              </a:rPr>
              <a:t>30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September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i="0" u="none" strike="noStrike" baseline="0" dirty="0">
                <a:solidFill>
                  <a:srgbClr val="000000"/>
                </a:solidFill>
                <a:latin typeface="Abadi" panose="020B0604020104020204" pitchFamily="34" charset="0"/>
              </a:rPr>
              <a:t>Markers Indicating Launch Sites</a:t>
            </a:r>
          </a:p>
          <a:p>
            <a:pPr>
              <a:lnSpc>
                <a:spcPct val="100000"/>
              </a:lnSpc>
              <a:spcBef>
                <a:spcPts val="1400"/>
              </a:spcBef>
            </a:pPr>
            <a:r>
              <a:rPr lang="en-US" sz="2200" i="0" u="none" strike="noStrike" baseline="0" dirty="0">
                <a:solidFill>
                  <a:srgbClr val="000000"/>
                </a:solidFill>
                <a:latin typeface="Abadi" panose="020B0604020104020204" pitchFamily="34" charset="0"/>
              </a:rPr>
              <a:t>Colored Markers of Launch Outcomes</a:t>
            </a:r>
            <a:endParaRPr lang="en-US" sz="2200" dirty="0">
              <a:solidFill>
                <a:srgbClr val="000000"/>
              </a:solidFill>
              <a:latin typeface="Abadi" panose="020B0604020104020204" pitchFamily="34" charset="0"/>
            </a:endParaRPr>
          </a:p>
          <a:p>
            <a:pPr>
              <a:lnSpc>
                <a:spcPct val="100000"/>
              </a:lnSpc>
              <a:spcBef>
                <a:spcPts val="1400"/>
              </a:spcBef>
            </a:pPr>
            <a:r>
              <a:rPr lang="en-US" sz="2200" i="0" u="none" strike="noStrike" baseline="0" dirty="0">
                <a:solidFill>
                  <a:srgbClr val="000000"/>
                </a:solidFill>
                <a:latin typeface="Abadi" panose="020B0604020104020204" pitchFamily="34" charset="0"/>
              </a:rPr>
              <a:t>Distances Between a Launch Site to Proximities</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i="0" u="none" strike="noStrike" baseline="0" dirty="0">
                <a:solidFill>
                  <a:srgbClr val="000000"/>
                </a:solidFill>
                <a:latin typeface="Abadi" panose="020B0604020104020204" pitchFamily="34" charset="0"/>
              </a:rPr>
              <a:t>Dropdown List with Launch Sites</a:t>
            </a:r>
          </a:p>
          <a:p>
            <a:pPr>
              <a:lnSpc>
                <a:spcPct val="100000"/>
              </a:lnSpc>
              <a:spcBef>
                <a:spcPts val="1400"/>
              </a:spcBef>
            </a:pPr>
            <a:r>
              <a:rPr lang="en-US" sz="2200" i="0" u="none" strike="noStrike" baseline="0" dirty="0">
                <a:solidFill>
                  <a:srgbClr val="000000"/>
                </a:solidFill>
                <a:latin typeface="Abadi" panose="020B0604020104020204" pitchFamily="34" charset="0"/>
              </a:rPr>
              <a:t>Pie Chart Showing Successful Launches</a:t>
            </a:r>
            <a:endParaRPr lang="en-US" sz="2200" dirty="0">
              <a:solidFill>
                <a:srgbClr val="000000"/>
              </a:solidFill>
              <a:latin typeface="Abadi" panose="020B0604020104020204" pitchFamily="34" charset="0"/>
            </a:endParaRPr>
          </a:p>
          <a:p>
            <a:pPr>
              <a:lnSpc>
                <a:spcPct val="100000"/>
              </a:lnSpc>
              <a:spcBef>
                <a:spcPts val="1400"/>
              </a:spcBef>
            </a:pPr>
            <a:r>
              <a:rPr lang="en-US" sz="2200" i="0" u="none" strike="noStrike" baseline="0" dirty="0">
                <a:solidFill>
                  <a:srgbClr val="000000"/>
                </a:solidFill>
                <a:latin typeface="Abadi" panose="020B0604020104020204" pitchFamily="34" charset="0"/>
              </a:rPr>
              <a:t>Slider of Payload Mass Range</a:t>
            </a:r>
          </a:p>
          <a:p>
            <a:pPr>
              <a:lnSpc>
                <a:spcPct val="100000"/>
              </a:lnSpc>
              <a:spcBef>
                <a:spcPts val="1400"/>
              </a:spcBef>
            </a:pPr>
            <a:r>
              <a:rPr lang="en-US" sz="2200" i="0" u="none" strike="noStrike" baseline="0" dirty="0">
                <a:solidFill>
                  <a:srgbClr val="000000"/>
                </a:solidFill>
                <a:latin typeface="Abadi" panose="020B0604020104020204" pitchFamily="34" charset="0"/>
              </a:rPr>
              <a:t>Scatter Chart Showing Payload Mass vs. Success Rate by Booster Version</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 NumPy array from the Class column </a:t>
            </a:r>
          </a:p>
          <a:p>
            <a:pPr>
              <a:lnSpc>
                <a:spcPct val="100000"/>
              </a:lnSpc>
              <a:spcBef>
                <a:spcPts val="1400"/>
              </a:spcBef>
            </a:pPr>
            <a:r>
              <a:rPr lang="en-US" sz="2200" dirty="0">
                <a:solidFill>
                  <a:schemeClr val="accent3">
                    <a:lumMod val="25000"/>
                  </a:schemeClr>
                </a:solidFill>
                <a:latin typeface="Abadi" panose="020B0604020104020204" pitchFamily="34" charset="0"/>
              </a:rPr>
              <a:t>Standardize the data with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Fit and transform the data. </a:t>
            </a:r>
          </a:p>
          <a:p>
            <a:pPr>
              <a:lnSpc>
                <a:spcPct val="100000"/>
              </a:lnSpc>
              <a:spcBef>
                <a:spcPts val="1400"/>
              </a:spcBef>
            </a:pPr>
            <a:r>
              <a:rPr lang="en-US" sz="2200" dirty="0">
                <a:solidFill>
                  <a:schemeClr val="accent3">
                    <a:lumMod val="25000"/>
                  </a:schemeClr>
                </a:solidFill>
                <a:latin typeface="Abadi" panose="020B0604020104020204" pitchFamily="34" charset="0"/>
              </a:rPr>
              <a:t>Split the data using </a:t>
            </a:r>
            <a:r>
              <a:rPr lang="en-US" sz="2200" dirty="0" err="1">
                <a:solidFill>
                  <a:schemeClr val="accent3">
                    <a:lumMod val="25000"/>
                  </a:schemeClr>
                </a:solidFill>
                <a:latin typeface="Abadi" panose="020B0604020104020204" pitchFamily="34" charset="0"/>
              </a:rPr>
              <a:t>train_test_split</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Create a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object with cv=10 for parameter optimization </a:t>
            </a:r>
          </a:p>
          <a:p>
            <a:pPr>
              <a:lnSpc>
                <a:spcPct val="100000"/>
              </a:lnSpc>
              <a:spcBef>
                <a:spcPts val="1400"/>
              </a:spcBef>
            </a:pPr>
            <a:r>
              <a:rPr lang="en-US" sz="2200" dirty="0">
                <a:solidFill>
                  <a:schemeClr val="accent3">
                    <a:lumMod val="25000"/>
                  </a:schemeClr>
                </a:solidFill>
                <a:latin typeface="Abadi" panose="020B0604020104020204" pitchFamily="34" charset="0"/>
              </a:rPr>
              <a:t>Apply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on different algorithms: logistic regression (</a:t>
            </a:r>
            <a:r>
              <a:rPr lang="en-US" sz="2200" dirty="0" err="1">
                <a:solidFill>
                  <a:schemeClr val="accent3">
                    <a:lumMod val="25000"/>
                  </a:schemeClr>
                </a:solidFill>
                <a:latin typeface="Abadi" panose="020B0604020104020204" pitchFamily="34" charset="0"/>
              </a:rPr>
              <a:t>LogisticRegression</a:t>
            </a:r>
            <a:r>
              <a:rPr lang="en-US" sz="2200" dirty="0">
                <a:solidFill>
                  <a:schemeClr val="accent3">
                    <a:lumMod val="25000"/>
                  </a:schemeClr>
                </a:solidFill>
                <a:latin typeface="Abadi" panose="020B0604020104020204" pitchFamily="34" charset="0"/>
              </a:rPr>
              <a:t>()), support vector machine (SVC()), decision tree (</a:t>
            </a:r>
            <a:r>
              <a:rPr lang="en-US" sz="2200" dirty="0" err="1">
                <a:solidFill>
                  <a:schemeClr val="accent3">
                    <a:lumMod val="25000"/>
                  </a:schemeClr>
                </a:solidFill>
                <a:latin typeface="Abadi" panose="020B0604020104020204" pitchFamily="34" charset="0"/>
              </a:rPr>
              <a:t>DecisionTreeClassifier</a:t>
            </a:r>
            <a:r>
              <a:rPr lang="en-US" sz="2200" dirty="0">
                <a:solidFill>
                  <a:schemeClr val="accent3">
                    <a:lumMod val="25000"/>
                  </a:schemeClr>
                </a:solidFill>
                <a:latin typeface="Abadi" panose="020B0604020104020204" pitchFamily="34" charset="0"/>
              </a:rPr>
              <a:t>()), K Nearest Neighbor (</a:t>
            </a:r>
            <a:r>
              <a:rPr lang="en-US" sz="2200" dirty="0" err="1">
                <a:solidFill>
                  <a:schemeClr val="accent3">
                    <a:lumMod val="25000"/>
                  </a:schemeClr>
                </a:solidFill>
                <a:latin typeface="Abadi" panose="020B0604020104020204" pitchFamily="34" charset="0"/>
              </a:rPr>
              <a:t>KNeighborsClassifier</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Calculate accuracy on the test data using .score() for all models </a:t>
            </a:r>
          </a:p>
          <a:p>
            <a:pPr>
              <a:lnSpc>
                <a:spcPct val="100000"/>
              </a:lnSpc>
              <a:spcBef>
                <a:spcPts val="1400"/>
              </a:spcBef>
            </a:pPr>
            <a:r>
              <a:rPr lang="en-US" sz="2200" dirty="0">
                <a:solidFill>
                  <a:schemeClr val="accent3">
                    <a:lumMod val="25000"/>
                  </a:schemeClr>
                </a:solidFill>
                <a:latin typeface="Abadi" panose="020B0604020104020204" pitchFamily="34" charset="0"/>
              </a:rPr>
              <a:t>Assess the confusion matrix for all models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C2F5F0E9-9663-43C4-9A2D-8166CDE8F20E}"/>
              </a:ext>
            </a:extLst>
          </p:cNvPr>
          <p:cNvPicPr>
            <a:picLocks noChangeAspect="1"/>
          </p:cNvPicPr>
          <p:nvPr/>
        </p:nvPicPr>
        <p:blipFill>
          <a:blip r:embed="rId3"/>
          <a:stretch>
            <a:fillRect/>
          </a:stretch>
        </p:blipFill>
        <p:spPr>
          <a:xfrm>
            <a:off x="1258814" y="1677189"/>
            <a:ext cx="9674371" cy="457200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of a product&#10;&#10;Description automatically generated">
            <a:extLst>
              <a:ext uri="{FF2B5EF4-FFF2-40B4-BE49-F238E27FC236}">
                <a16:creationId xmlns:a16="http://schemas.microsoft.com/office/drawing/2014/main" id="{BCA974AA-DF94-788B-DCE6-7F6E58B28BA8}"/>
              </a:ext>
            </a:extLst>
          </p:cNvPr>
          <p:cNvPicPr>
            <a:picLocks noChangeAspect="1"/>
          </p:cNvPicPr>
          <p:nvPr/>
        </p:nvPicPr>
        <p:blipFill>
          <a:blip r:embed="rId3"/>
          <a:stretch>
            <a:fillRect/>
          </a:stretch>
        </p:blipFill>
        <p:spPr>
          <a:xfrm>
            <a:off x="3741806" y="1453564"/>
            <a:ext cx="4572009" cy="45720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different colored bars&#10;&#10;Description automatically generated">
            <a:extLst>
              <a:ext uri="{FF2B5EF4-FFF2-40B4-BE49-F238E27FC236}">
                <a16:creationId xmlns:a16="http://schemas.microsoft.com/office/drawing/2014/main" id="{F0F375C6-DB31-9C49-690A-A2AD5FAD45ED}"/>
              </a:ext>
            </a:extLst>
          </p:cNvPr>
          <p:cNvPicPr>
            <a:picLocks noChangeAspect="1"/>
          </p:cNvPicPr>
          <p:nvPr/>
        </p:nvPicPr>
        <p:blipFill>
          <a:blip r:embed="rId3"/>
          <a:stretch>
            <a:fillRect/>
          </a:stretch>
        </p:blipFill>
        <p:spPr>
          <a:xfrm>
            <a:off x="3741806" y="1701903"/>
            <a:ext cx="4572009" cy="457200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of flight number&#10;&#10;Description automatically generated">
            <a:extLst>
              <a:ext uri="{FF2B5EF4-FFF2-40B4-BE49-F238E27FC236}">
                <a16:creationId xmlns:a16="http://schemas.microsoft.com/office/drawing/2014/main" id="{5A9A9068-3B94-A040-B434-CC1A563CD57A}"/>
              </a:ext>
            </a:extLst>
          </p:cNvPr>
          <p:cNvPicPr>
            <a:picLocks noChangeAspect="1"/>
          </p:cNvPicPr>
          <p:nvPr/>
        </p:nvPicPr>
        <p:blipFill>
          <a:blip r:embed="rId3"/>
          <a:stretch>
            <a:fillRect/>
          </a:stretch>
        </p:blipFill>
        <p:spPr>
          <a:xfrm>
            <a:off x="1190625" y="1453564"/>
            <a:ext cx="9674371" cy="45720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a mass of numbers&#10;&#10;Description automatically generated with medium confidence">
            <a:extLst>
              <a:ext uri="{FF2B5EF4-FFF2-40B4-BE49-F238E27FC236}">
                <a16:creationId xmlns:a16="http://schemas.microsoft.com/office/drawing/2014/main" id="{D3F139C1-1429-CE24-CC65-6DF5714EDDD2}"/>
              </a:ext>
            </a:extLst>
          </p:cNvPr>
          <p:cNvPicPr>
            <a:picLocks noChangeAspect="1"/>
          </p:cNvPicPr>
          <p:nvPr/>
        </p:nvPicPr>
        <p:blipFill>
          <a:blip r:embed="rId3"/>
          <a:stretch>
            <a:fillRect/>
          </a:stretch>
        </p:blipFill>
        <p:spPr>
          <a:xfrm>
            <a:off x="1190625" y="1453564"/>
            <a:ext cx="9674371" cy="45720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the growth of a company&#10;&#10;Description automatically generated with medium confidence">
            <a:extLst>
              <a:ext uri="{FF2B5EF4-FFF2-40B4-BE49-F238E27FC236}">
                <a16:creationId xmlns:a16="http://schemas.microsoft.com/office/drawing/2014/main" id="{1AA4E77B-5F5F-CC8C-8318-B65D564C4D6E}"/>
              </a:ext>
            </a:extLst>
          </p:cNvPr>
          <p:cNvPicPr>
            <a:picLocks noChangeAspect="1"/>
          </p:cNvPicPr>
          <p:nvPr/>
        </p:nvPicPr>
        <p:blipFill>
          <a:blip r:embed="rId3"/>
          <a:stretch>
            <a:fillRect/>
          </a:stretch>
        </p:blipFill>
        <p:spPr>
          <a:xfrm>
            <a:off x="1190625" y="1453564"/>
            <a:ext cx="9674371" cy="457200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B7D84BB4-02AD-E846-45CB-A30049FD18B7}"/>
              </a:ext>
            </a:extLst>
          </p:cNvPr>
          <p:cNvPicPr>
            <a:picLocks noChangeAspect="1"/>
          </p:cNvPicPr>
          <p:nvPr/>
        </p:nvPicPr>
        <p:blipFill>
          <a:blip r:embed="rId3"/>
          <a:stretch>
            <a:fillRect/>
          </a:stretch>
        </p:blipFill>
        <p:spPr>
          <a:xfrm>
            <a:off x="3479873" y="2066925"/>
            <a:ext cx="5095875" cy="272415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DC0E580-A0FA-25F4-B6A4-4B649C4544DE}"/>
              </a:ext>
            </a:extLst>
          </p:cNvPr>
          <p:cNvPicPr>
            <a:picLocks noChangeAspect="1"/>
          </p:cNvPicPr>
          <p:nvPr/>
        </p:nvPicPr>
        <p:blipFill>
          <a:blip r:embed="rId3"/>
          <a:stretch>
            <a:fillRect/>
          </a:stretch>
        </p:blipFill>
        <p:spPr>
          <a:xfrm>
            <a:off x="1522486" y="1689736"/>
            <a:ext cx="9010650" cy="37338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B477071-B6C9-BD02-488D-07153FDD725A}"/>
              </a:ext>
            </a:extLst>
          </p:cNvPr>
          <p:cNvPicPr>
            <a:picLocks noChangeAspect="1"/>
          </p:cNvPicPr>
          <p:nvPr/>
        </p:nvPicPr>
        <p:blipFill>
          <a:blip r:embed="rId3"/>
          <a:stretch>
            <a:fillRect/>
          </a:stretch>
        </p:blipFill>
        <p:spPr>
          <a:xfrm>
            <a:off x="2767012" y="2581275"/>
            <a:ext cx="6657975" cy="16954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14291D2-A536-8A9B-63B0-05CDA0A1A4E3}"/>
              </a:ext>
            </a:extLst>
          </p:cNvPr>
          <p:cNvPicPr>
            <a:picLocks noChangeAspect="1"/>
          </p:cNvPicPr>
          <p:nvPr/>
        </p:nvPicPr>
        <p:blipFill>
          <a:blip r:embed="rId3"/>
          <a:stretch>
            <a:fillRect/>
          </a:stretch>
        </p:blipFill>
        <p:spPr>
          <a:xfrm>
            <a:off x="2538412" y="2600325"/>
            <a:ext cx="7115175" cy="16573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59E99CC-1F4D-5A6D-CE05-FA8E3AA9807F}"/>
              </a:ext>
            </a:extLst>
          </p:cNvPr>
          <p:cNvPicPr>
            <a:picLocks noChangeAspect="1"/>
          </p:cNvPicPr>
          <p:nvPr/>
        </p:nvPicPr>
        <p:blipFill>
          <a:blip r:embed="rId3"/>
          <a:stretch>
            <a:fillRect/>
          </a:stretch>
        </p:blipFill>
        <p:spPr>
          <a:xfrm>
            <a:off x="2581275" y="2662237"/>
            <a:ext cx="7029450" cy="15335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FF1ACAC-0836-908D-1957-8FF54758CDA4}"/>
              </a:ext>
            </a:extLst>
          </p:cNvPr>
          <p:cNvPicPr>
            <a:picLocks noChangeAspect="1"/>
          </p:cNvPicPr>
          <p:nvPr/>
        </p:nvPicPr>
        <p:blipFill>
          <a:blip r:embed="rId3"/>
          <a:stretch>
            <a:fillRect/>
          </a:stretch>
        </p:blipFill>
        <p:spPr>
          <a:xfrm>
            <a:off x="2227336" y="2009775"/>
            <a:ext cx="7600950" cy="28384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8947057-1582-558D-27EB-EBD10DA8AFC0}"/>
              </a:ext>
            </a:extLst>
          </p:cNvPr>
          <p:cNvPicPr>
            <a:picLocks noChangeAspect="1"/>
          </p:cNvPicPr>
          <p:nvPr/>
        </p:nvPicPr>
        <p:blipFill>
          <a:blip r:embed="rId3"/>
          <a:stretch>
            <a:fillRect/>
          </a:stretch>
        </p:blipFill>
        <p:spPr>
          <a:xfrm>
            <a:off x="2955998" y="2076450"/>
            <a:ext cx="6143625" cy="27051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88C5D96-2A7D-BFCB-634D-B1AA74108AE4}"/>
              </a:ext>
            </a:extLst>
          </p:cNvPr>
          <p:cNvPicPr>
            <a:picLocks noChangeAspect="1"/>
          </p:cNvPicPr>
          <p:nvPr/>
        </p:nvPicPr>
        <p:blipFill>
          <a:blip r:embed="rId3"/>
          <a:stretch>
            <a:fillRect/>
          </a:stretch>
        </p:blipFill>
        <p:spPr>
          <a:xfrm>
            <a:off x="3186112" y="1520248"/>
            <a:ext cx="5819775" cy="45053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A518772-8809-C79F-E735-4652644FAC96}"/>
              </a:ext>
            </a:extLst>
          </p:cNvPr>
          <p:cNvPicPr>
            <a:picLocks noChangeAspect="1"/>
          </p:cNvPicPr>
          <p:nvPr/>
        </p:nvPicPr>
        <p:blipFill>
          <a:blip r:embed="rId3"/>
          <a:stretch>
            <a:fillRect/>
          </a:stretch>
        </p:blipFill>
        <p:spPr>
          <a:xfrm>
            <a:off x="2362200" y="2347912"/>
            <a:ext cx="7467600" cy="21621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1E2E5B39-BEB0-D098-4C40-79FE4E40E0F2}"/>
              </a:ext>
            </a:extLst>
          </p:cNvPr>
          <p:cNvPicPr>
            <a:picLocks noChangeAspect="1"/>
          </p:cNvPicPr>
          <p:nvPr/>
        </p:nvPicPr>
        <p:blipFill>
          <a:blip r:embed="rId3"/>
          <a:stretch>
            <a:fillRect/>
          </a:stretch>
        </p:blipFill>
        <p:spPr>
          <a:xfrm>
            <a:off x="2528887" y="1575377"/>
            <a:ext cx="7134225" cy="42576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2646" y="1730831"/>
            <a:ext cx="10326708" cy="30063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capstone project, there were total five modules. Each module served as a final exam of what was already covered in the previous courses of this specialization.</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from API, Data Wrangling, EDA with Pandas and Matplotlib, SQL, visualization using maps and dashboarding, and machine learning model with implementation, all were included.</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Global Map with all Launch Sites</a:t>
            </a:r>
          </a:p>
        </p:txBody>
      </p:sp>
      <p:pic>
        <p:nvPicPr>
          <p:cNvPr id="6" name="Picture 5" descr="A map of the united states&#10;&#10;Description automatically generated">
            <a:extLst>
              <a:ext uri="{FF2B5EF4-FFF2-40B4-BE49-F238E27FC236}">
                <a16:creationId xmlns:a16="http://schemas.microsoft.com/office/drawing/2014/main" id="{B7B97624-B00F-5868-D5E4-8C6F3ED95AB4}"/>
              </a:ext>
            </a:extLst>
          </p:cNvPr>
          <p:cNvPicPr>
            <a:picLocks noChangeAspect="1"/>
          </p:cNvPicPr>
          <p:nvPr/>
        </p:nvPicPr>
        <p:blipFill>
          <a:blip r:embed="rId3"/>
          <a:stretch>
            <a:fillRect/>
          </a:stretch>
        </p:blipFill>
        <p:spPr>
          <a:xfrm>
            <a:off x="850475" y="1338792"/>
            <a:ext cx="10491050" cy="53250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Outcomes</a:t>
            </a:r>
          </a:p>
        </p:txBody>
      </p:sp>
      <p:pic>
        <p:nvPicPr>
          <p:cNvPr id="4" name="Picture 3" descr="A screenshot of a map&#10;&#10;Description automatically generated">
            <a:extLst>
              <a:ext uri="{FF2B5EF4-FFF2-40B4-BE49-F238E27FC236}">
                <a16:creationId xmlns:a16="http://schemas.microsoft.com/office/drawing/2014/main" id="{187945EC-5A35-F925-358D-36D3A010BB2A}"/>
              </a:ext>
            </a:extLst>
          </p:cNvPr>
          <p:cNvPicPr>
            <a:picLocks noChangeAspect="1"/>
          </p:cNvPicPr>
          <p:nvPr/>
        </p:nvPicPr>
        <p:blipFill>
          <a:blip r:embed="rId3"/>
          <a:stretch>
            <a:fillRect/>
          </a:stretch>
        </p:blipFill>
        <p:spPr>
          <a:xfrm>
            <a:off x="1337569" y="1375606"/>
            <a:ext cx="9380483" cy="525137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Proximities</a:t>
            </a:r>
          </a:p>
        </p:txBody>
      </p:sp>
      <p:pic>
        <p:nvPicPr>
          <p:cNvPr id="4" name="Picture 3" descr="A map with a road and a road&#10;&#10;Description automatically generated with medium confidence">
            <a:extLst>
              <a:ext uri="{FF2B5EF4-FFF2-40B4-BE49-F238E27FC236}">
                <a16:creationId xmlns:a16="http://schemas.microsoft.com/office/drawing/2014/main" id="{18B0EE9D-B925-3F84-0174-12C6724B6FEC}"/>
              </a:ext>
            </a:extLst>
          </p:cNvPr>
          <p:cNvPicPr>
            <a:picLocks noChangeAspect="1"/>
          </p:cNvPicPr>
          <p:nvPr/>
        </p:nvPicPr>
        <p:blipFill>
          <a:blip r:embed="rId3"/>
          <a:stretch>
            <a:fillRect/>
          </a:stretch>
        </p:blipFill>
        <p:spPr>
          <a:xfrm>
            <a:off x="823912" y="1521836"/>
            <a:ext cx="10544175" cy="49053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descr="A screenshot of a computer&#10;&#10;Description automatically generated">
            <a:extLst>
              <a:ext uri="{FF2B5EF4-FFF2-40B4-BE49-F238E27FC236}">
                <a16:creationId xmlns:a16="http://schemas.microsoft.com/office/drawing/2014/main" id="{0E3B2343-A46E-E4A8-0A5F-D52C62E43707}"/>
              </a:ext>
            </a:extLst>
          </p:cNvPr>
          <p:cNvPicPr>
            <a:picLocks noChangeAspect="1"/>
          </p:cNvPicPr>
          <p:nvPr/>
        </p:nvPicPr>
        <p:blipFill rotWithShape="1">
          <a:blip r:embed="rId3"/>
          <a:srcRect t="15844" b="12119"/>
          <a:stretch/>
        </p:blipFill>
        <p:spPr>
          <a:xfrm>
            <a:off x="521485" y="1510111"/>
            <a:ext cx="11149030" cy="451546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6C348A24-0F45-E376-A775-E0E3911DE885}"/>
              </a:ext>
            </a:extLst>
          </p:cNvPr>
          <p:cNvPicPr>
            <a:picLocks noChangeAspect="1"/>
          </p:cNvPicPr>
          <p:nvPr/>
        </p:nvPicPr>
        <p:blipFill>
          <a:blip r:embed="rId3"/>
          <a:stretch>
            <a:fillRect/>
          </a:stretch>
        </p:blipFill>
        <p:spPr>
          <a:xfrm>
            <a:off x="661987" y="1813483"/>
            <a:ext cx="10868025" cy="323103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with Range Slider</a:t>
            </a:r>
          </a:p>
        </p:txBody>
      </p:sp>
      <p:pic>
        <p:nvPicPr>
          <p:cNvPr id="4" name="Picture 3" descr="A screenshot of a computer&#10;&#10;Description automatically generated">
            <a:extLst>
              <a:ext uri="{FF2B5EF4-FFF2-40B4-BE49-F238E27FC236}">
                <a16:creationId xmlns:a16="http://schemas.microsoft.com/office/drawing/2014/main" id="{F283C83B-90B4-26AF-D1B3-D8C5237C3727}"/>
              </a:ext>
            </a:extLst>
          </p:cNvPr>
          <p:cNvPicPr>
            <a:picLocks noChangeAspect="1"/>
          </p:cNvPicPr>
          <p:nvPr/>
        </p:nvPicPr>
        <p:blipFill rotWithShape="1">
          <a:blip r:embed="rId3"/>
          <a:srcRect t="22976" b="7833"/>
          <a:stretch/>
        </p:blipFill>
        <p:spPr>
          <a:xfrm>
            <a:off x="367014" y="1454137"/>
            <a:ext cx="11457972" cy="445725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29EF997E-8C71-86F4-1E46-6BD2030D6605}"/>
              </a:ext>
            </a:extLst>
          </p:cNvPr>
          <p:cNvPicPr>
            <a:picLocks noChangeAspect="1"/>
          </p:cNvPicPr>
          <p:nvPr/>
        </p:nvPicPr>
        <p:blipFill>
          <a:blip r:embed="rId3"/>
          <a:stretch>
            <a:fillRect/>
          </a:stretch>
        </p:blipFill>
        <p:spPr>
          <a:xfrm>
            <a:off x="2309812" y="1980248"/>
            <a:ext cx="7572375" cy="31527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92318"/>
            <a:ext cx="9683027" cy="41620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It was our goal to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1972BCCB-4D8F-72BE-C71C-75105349DAF2}"/>
              </a:ext>
            </a:extLst>
          </p:cNvPr>
          <p:cNvPicPr>
            <a:picLocks noChangeAspect="1"/>
          </p:cNvPicPr>
          <p:nvPr/>
        </p:nvPicPr>
        <p:blipFill>
          <a:blip r:embed="rId3"/>
          <a:stretch>
            <a:fillRect/>
          </a:stretch>
        </p:blipFill>
        <p:spPr>
          <a:xfrm>
            <a:off x="3419475" y="1615498"/>
            <a:ext cx="5353050" cy="44100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 Performance : The models performed similarly on the test set with the decision tree model slightly outperforming </a:t>
            </a:r>
          </a:p>
          <a:p>
            <a:pPr>
              <a:lnSpc>
                <a:spcPct val="100000"/>
              </a:lnSpc>
              <a:spcBef>
                <a:spcPts val="1400"/>
              </a:spcBef>
            </a:pPr>
            <a:r>
              <a:rPr lang="en-US" sz="2200" dirty="0">
                <a:solidFill>
                  <a:schemeClr val="accent3">
                    <a:lumMod val="25000"/>
                  </a:schemeClr>
                </a:solidFill>
                <a:latin typeface="Abadi" panose="020B0604020104020204" pitchFamily="34" charset="0"/>
              </a:rPr>
              <a:t>Equator : Most of the launch sites are near the equator for an additional natural boost due to the rotational speed of earth </a:t>
            </a:r>
            <a:r>
              <a:rPr lang="en-US" sz="2200" dirty="0" err="1">
                <a:solidFill>
                  <a:schemeClr val="accent3">
                    <a:lumMod val="25000"/>
                  </a:schemeClr>
                </a:solidFill>
                <a:latin typeface="Abadi" panose="020B0604020104020204" pitchFamily="34" charset="0"/>
              </a:rPr>
              <a:t>whic</a:t>
            </a:r>
            <a:r>
              <a:rPr lang="en-US" sz="2200" dirty="0">
                <a:solidFill>
                  <a:schemeClr val="accent3">
                    <a:lumMod val="25000"/>
                  </a:schemeClr>
                </a:solidFill>
                <a:latin typeface="Abadi" panose="020B0604020104020204" pitchFamily="34" charset="0"/>
              </a:rPr>
              <a:t> h helps save the cost of putting in extra fuel and boosters </a:t>
            </a:r>
          </a:p>
          <a:p>
            <a:pPr>
              <a:lnSpc>
                <a:spcPct val="100000"/>
              </a:lnSpc>
              <a:spcBef>
                <a:spcPts val="1400"/>
              </a:spcBef>
            </a:pPr>
            <a:r>
              <a:rPr lang="en-US" sz="2200" dirty="0">
                <a:solidFill>
                  <a:schemeClr val="accent3">
                    <a:lumMod val="25000"/>
                  </a:schemeClr>
                </a:solidFill>
                <a:latin typeface="Abadi" panose="020B0604020104020204" pitchFamily="34" charset="0"/>
              </a:rPr>
              <a:t>Coast : All the launch sites are close to the coast </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 Increases over time • KSC LC 39A : Has the highest success rate among launch sites. Has a 100% success rate for launches less than 5,500 kg </a:t>
            </a:r>
          </a:p>
          <a:p>
            <a:pPr>
              <a:lnSpc>
                <a:spcPct val="100000"/>
              </a:lnSpc>
              <a:spcBef>
                <a:spcPts val="1400"/>
              </a:spcBef>
            </a:pPr>
            <a:r>
              <a:rPr lang="en-US" sz="2200" dirty="0">
                <a:solidFill>
                  <a:schemeClr val="accent3">
                    <a:lumMod val="25000"/>
                  </a:schemeClr>
                </a:solidFill>
                <a:latin typeface="Abadi" panose="020B0604020104020204" pitchFamily="34" charset="0"/>
              </a:rPr>
              <a:t>Orbits : ES L1, GEO, HEO, and SSO have a 100%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 Across all launch sites, the higher the payload mass (kg), the higher the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46487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data from SpaceX API (rocket launch data) </a:t>
            </a:r>
          </a:p>
          <a:p>
            <a:pPr>
              <a:lnSpc>
                <a:spcPct val="100000"/>
              </a:lnSpc>
              <a:spcBef>
                <a:spcPts val="1400"/>
              </a:spcBef>
            </a:pPr>
            <a:r>
              <a:rPr lang="en-US" sz="2200" dirty="0">
                <a:solidFill>
                  <a:schemeClr val="accent3">
                    <a:lumMod val="25000"/>
                  </a:schemeClr>
                </a:solidFill>
                <a:latin typeface="Abadi" panose="020B0604020104020204" pitchFamily="34" charset="0"/>
              </a:rPr>
              <a:t>Decode response using .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 and convert to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 </a:t>
            </a:r>
            <a:r>
              <a:rPr lang="en-US" sz="2200" dirty="0" err="1">
                <a:solidFill>
                  <a:schemeClr val="accent3">
                    <a:lumMod val="25000"/>
                  </a:schemeClr>
                </a:solidFill>
                <a:latin typeface="Abadi" panose="020B0604020104020204" pitchFamily="34" charset="0"/>
              </a:rPr>
              <a:t>json_normalize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Request information about the launches from SpaceX API using custom functions </a:t>
            </a:r>
          </a:p>
          <a:p>
            <a:pPr>
              <a:lnSpc>
                <a:spcPct val="100000"/>
              </a:lnSpc>
              <a:spcBef>
                <a:spcPts val="1400"/>
              </a:spcBef>
            </a:pPr>
            <a:r>
              <a:rPr lang="en-US" sz="2200" dirty="0">
                <a:solidFill>
                  <a:schemeClr val="accent3">
                    <a:lumMod val="25000"/>
                  </a:schemeClr>
                </a:solidFill>
                <a:latin typeface="Abadi" panose="020B0604020104020204" pitchFamily="34" charset="0"/>
              </a:rPr>
              <a:t>Create dictionary from the data </a:t>
            </a:r>
          </a:p>
          <a:p>
            <a:pPr>
              <a:lnSpc>
                <a:spcPct val="100000"/>
              </a:lnSpc>
              <a:spcBef>
                <a:spcPts val="1400"/>
              </a:spcBef>
            </a:pPr>
            <a:r>
              <a:rPr lang="en-US" sz="2200" dirty="0">
                <a:solidFill>
                  <a:schemeClr val="accent3">
                    <a:lumMod val="25000"/>
                  </a:schemeClr>
                </a:solidFill>
                <a:latin typeface="Abadi" panose="020B0604020104020204" pitchFamily="34" charset="0"/>
              </a:rPr>
              <a:t>Create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the dictionary </a:t>
            </a:r>
          </a:p>
          <a:p>
            <a:pPr>
              <a:lnSpc>
                <a:spcPct val="100000"/>
              </a:lnSpc>
              <a:spcBef>
                <a:spcPts val="1400"/>
              </a:spcBef>
            </a:pPr>
            <a:r>
              <a:rPr lang="en-US" sz="2200" dirty="0">
                <a:solidFill>
                  <a:schemeClr val="accent3">
                    <a:lumMod val="25000"/>
                  </a:schemeClr>
                </a:solidFill>
                <a:latin typeface="Abadi" panose="020B0604020104020204" pitchFamily="34" charset="0"/>
              </a:rPr>
              <a:t>Filter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contain only Falcon 9 launches </a:t>
            </a:r>
          </a:p>
          <a:p>
            <a:pPr>
              <a:lnSpc>
                <a:spcPct val="100000"/>
              </a:lnSpc>
              <a:spcBef>
                <a:spcPts val="1400"/>
              </a:spcBef>
            </a:pPr>
            <a:r>
              <a:rPr lang="en-US" sz="2200" dirty="0">
                <a:solidFill>
                  <a:schemeClr val="accent3">
                    <a:lumMod val="25000"/>
                  </a:schemeClr>
                </a:solidFill>
                <a:latin typeface="Abadi" panose="020B0604020104020204" pitchFamily="34" charset="0"/>
              </a:rPr>
              <a:t>Replace missing values of Payload Mass with calculated .mean()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Export data to csv file</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16074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data (Falcon 9 launch data) from Wikipedia </a:t>
            </a:r>
          </a:p>
          <a:p>
            <a:pPr>
              <a:lnSpc>
                <a:spcPct val="100000"/>
              </a:lnSpc>
              <a:spcBef>
                <a:spcPts val="1400"/>
              </a:spcBef>
            </a:pPr>
            <a:r>
              <a:rPr lang="en-US" sz="2200" dirty="0">
                <a:solidFill>
                  <a:schemeClr val="accent3">
                    <a:lumMod val="25000"/>
                  </a:schemeClr>
                </a:solidFill>
                <a:latin typeface="Abadi"/>
              </a:rPr>
              <a:t>Create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object from HTML response </a:t>
            </a:r>
          </a:p>
          <a:p>
            <a:pPr>
              <a:lnSpc>
                <a:spcPct val="100000"/>
              </a:lnSpc>
              <a:spcBef>
                <a:spcPts val="1400"/>
              </a:spcBef>
            </a:pPr>
            <a:r>
              <a:rPr lang="en-US" sz="2200" dirty="0">
                <a:solidFill>
                  <a:schemeClr val="accent3">
                    <a:lumMod val="25000"/>
                  </a:schemeClr>
                </a:solidFill>
                <a:latin typeface="Abadi"/>
              </a:rPr>
              <a:t>Extract column names from HTML table header </a:t>
            </a:r>
          </a:p>
          <a:p>
            <a:pPr>
              <a:lnSpc>
                <a:spcPct val="100000"/>
              </a:lnSpc>
              <a:spcBef>
                <a:spcPts val="1400"/>
              </a:spcBef>
            </a:pPr>
            <a:r>
              <a:rPr lang="en-US" sz="2200" dirty="0">
                <a:solidFill>
                  <a:schemeClr val="accent3">
                    <a:lumMod val="25000"/>
                  </a:schemeClr>
                </a:solidFill>
                <a:latin typeface="Abadi"/>
              </a:rPr>
              <a:t>Collect data from parsing HTML tables </a:t>
            </a:r>
          </a:p>
          <a:p>
            <a:pPr>
              <a:lnSpc>
                <a:spcPct val="100000"/>
              </a:lnSpc>
              <a:spcBef>
                <a:spcPts val="1400"/>
              </a:spcBef>
            </a:pPr>
            <a:r>
              <a:rPr lang="en-US" sz="2200" dirty="0">
                <a:solidFill>
                  <a:schemeClr val="accent3">
                    <a:lumMod val="25000"/>
                  </a:schemeClr>
                </a:solidFill>
                <a:latin typeface="Abadi"/>
              </a:rPr>
              <a:t>Create dictionary from the data </a:t>
            </a:r>
          </a:p>
          <a:p>
            <a:pPr>
              <a:lnSpc>
                <a:spcPct val="100000"/>
              </a:lnSpc>
              <a:spcBef>
                <a:spcPts val="1400"/>
              </a:spcBef>
            </a:pPr>
            <a:r>
              <a:rPr lang="en-US" sz="2200" dirty="0">
                <a:solidFill>
                  <a:schemeClr val="accent3">
                    <a:lumMod val="25000"/>
                  </a:schemeClr>
                </a:solidFill>
                <a:latin typeface="Abadi"/>
              </a:rPr>
              <a:t>Create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from the dictionary </a:t>
            </a:r>
          </a:p>
          <a:p>
            <a:pPr>
              <a:lnSpc>
                <a:spcPct val="100000"/>
              </a:lnSpc>
              <a:spcBef>
                <a:spcPts val="1400"/>
              </a:spcBef>
            </a:pPr>
            <a:r>
              <a:rPr lang="en-US" sz="2200" dirty="0">
                <a:solidFill>
                  <a:schemeClr val="accent3">
                    <a:lumMod val="25000"/>
                  </a:schemeClr>
                </a:solidFill>
                <a:latin typeface="Abadi"/>
              </a:rPr>
              <a:t>Export data to csv file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Queries Display</a:t>
            </a:r>
          </a:p>
          <a:p>
            <a:pPr>
              <a:lnSpc>
                <a:spcPct val="100000"/>
              </a:lnSpc>
              <a:spcBef>
                <a:spcPts val="1400"/>
              </a:spcBef>
            </a:pPr>
            <a:r>
              <a:rPr lang="en-US" sz="2200" dirty="0">
                <a:solidFill>
                  <a:schemeClr val="accent3">
                    <a:lumMod val="25000"/>
                  </a:schemeClr>
                </a:solidFill>
                <a:latin typeface="Abadi"/>
              </a:rPr>
              <a:t>Names of unique launch sites</a:t>
            </a:r>
          </a:p>
          <a:p>
            <a:pPr>
              <a:lnSpc>
                <a:spcPct val="100000"/>
              </a:lnSpc>
              <a:spcBef>
                <a:spcPts val="1400"/>
              </a:spcBef>
            </a:pPr>
            <a:r>
              <a:rPr lang="en-US" sz="2200" dirty="0">
                <a:solidFill>
                  <a:schemeClr val="accent3">
                    <a:lumMod val="25000"/>
                  </a:schemeClr>
                </a:solidFill>
                <a:latin typeface="Abadi"/>
              </a:rPr>
              <a:t>5 records where launch site begins with ‘CCA’</a:t>
            </a:r>
          </a:p>
          <a:p>
            <a:pPr>
              <a:lnSpc>
                <a:spcPct val="100000"/>
              </a:lnSpc>
              <a:spcBef>
                <a:spcPts val="1400"/>
              </a:spcBef>
            </a:pPr>
            <a:r>
              <a:rPr lang="en-US" sz="2200" dirty="0">
                <a:solidFill>
                  <a:schemeClr val="accent3">
                    <a:lumMod val="25000"/>
                  </a:schemeClr>
                </a:solidFill>
                <a:latin typeface="Abadi"/>
              </a:rPr>
              <a:t>Total payload mass carried by boosters launched by NASA (CRS)</a:t>
            </a:r>
          </a:p>
          <a:p>
            <a:pPr>
              <a:lnSpc>
                <a:spcPct val="100000"/>
              </a:lnSpc>
              <a:spcBef>
                <a:spcPts val="1400"/>
              </a:spcBef>
            </a:pPr>
            <a:r>
              <a:rPr lang="en-US" sz="2200" dirty="0">
                <a:solidFill>
                  <a:schemeClr val="accent3">
                    <a:lumMod val="25000"/>
                  </a:schemeClr>
                </a:solidFill>
                <a:latin typeface="Abadi"/>
              </a:rPr>
              <a:t>Average payload mass carried by booster version F9 v1.1.List</a:t>
            </a:r>
          </a:p>
          <a:p>
            <a:pPr>
              <a:lnSpc>
                <a:spcPct val="100000"/>
              </a:lnSpc>
              <a:spcBef>
                <a:spcPts val="1400"/>
              </a:spcBef>
            </a:pPr>
            <a:r>
              <a:rPr lang="en-US" sz="2200" dirty="0">
                <a:solidFill>
                  <a:schemeClr val="accent3">
                    <a:lumMod val="25000"/>
                  </a:schemeClr>
                </a:solidFill>
                <a:latin typeface="Abadi"/>
              </a:rPr>
              <a:t>Date of first successful landing on ground pad</a:t>
            </a:r>
          </a:p>
          <a:p>
            <a:pPr>
              <a:lnSpc>
                <a:spcPct val="100000"/>
              </a:lnSpc>
              <a:spcBef>
                <a:spcPts val="1400"/>
              </a:spcBef>
            </a:pPr>
            <a:r>
              <a:rPr lang="en-US" sz="2200" dirty="0">
                <a:solidFill>
                  <a:schemeClr val="accent3">
                    <a:lumMod val="25000"/>
                  </a:schemeClr>
                </a:solidFill>
                <a:latin typeface="Abadi"/>
              </a:rPr>
              <a:t>Names of boosters which had success landing on drone ship and have payload mass greater than 4,000 but less than 6,000</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Total number of successful and failed missions</a:t>
            </a:r>
          </a:p>
          <a:p>
            <a:pPr>
              <a:lnSpc>
                <a:spcPct val="100000"/>
              </a:lnSpc>
              <a:spcBef>
                <a:spcPts val="1400"/>
              </a:spcBef>
            </a:pPr>
            <a:r>
              <a:rPr lang="en-US" sz="2200" dirty="0">
                <a:solidFill>
                  <a:schemeClr val="accent3">
                    <a:lumMod val="25000"/>
                  </a:schemeClr>
                </a:solidFill>
                <a:latin typeface="Abadi"/>
              </a:rPr>
              <a:t>Names of booster versions which have carried the max payload</a:t>
            </a:r>
          </a:p>
          <a:p>
            <a:pPr>
              <a:lnSpc>
                <a:spcPct val="100000"/>
              </a:lnSpc>
              <a:spcBef>
                <a:spcPts val="1400"/>
              </a:spcBef>
            </a:pPr>
            <a:r>
              <a:rPr lang="en-US" sz="2200" dirty="0">
                <a:solidFill>
                  <a:schemeClr val="accent3">
                    <a:lumMod val="25000"/>
                  </a:schemeClr>
                </a:solidFill>
                <a:latin typeface="Abadi"/>
              </a:rPr>
              <a:t>Failed landing outcomes on drone ship, their booster version and launch site for the months in the year 2015</a:t>
            </a:r>
          </a:p>
          <a:p>
            <a:pPr>
              <a:lnSpc>
                <a:spcPct val="100000"/>
              </a:lnSpc>
              <a:spcBef>
                <a:spcPts val="1400"/>
              </a:spcBef>
            </a:pPr>
            <a:r>
              <a:rPr lang="en-US" sz="2200" dirty="0">
                <a:solidFill>
                  <a:schemeClr val="accent3">
                    <a:lumMod val="25000"/>
                  </a:schemeClr>
                </a:solidFill>
                <a:latin typeface="Abadi"/>
              </a:rPr>
              <a:t>Count of landing outcomes between 201006 04 and 2017 03 20 (desc)</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15052975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233</TotalTime>
  <Words>867</Words>
  <Application>Microsoft Office PowerPoint</Application>
  <PresentationFormat>Widescreen</PresentationFormat>
  <Paragraphs>133</Paragraphs>
  <Slides>42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KHATRI NAVEED AHMED</cp:lastModifiedBy>
  <cp:revision>214</cp:revision>
  <dcterms:created xsi:type="dcterms:W3CDTF">2021-04-29T18:58:34Z</dcterms:created>
  <dcterms:modified xsi:type="dcterms:W3CDTF">2023-09-30T19:18:30Z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